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60"/>
  </p:notesMasterIdLst>
  <p:sldIdLst>
    <p:sldId id="256" r:id="rId2"/>
    <p:sldId id="259" r:id="rId3"/>
    <p:sldId id="301" r:id="rId4"/>
    <p:sldId id="260" r:id="rId5"/>
    <p:sldId id="261" r:id="rId6"/>
    <p:sldId id="262" r:id="rId7"/>
    <p:sldId id="263" r:id="rId8"/>
    <p:sldId id="302" r:id="rId9"/>
    <p:sldId id="303" r:id="rId10"/>
    <p:sldId id="265" r:id="rId11"/>
    <p:sldId id="304" r:id="rId12"/>
    <p:sldId id="322" r:id="rId13"/>
    <p:sldId id="266" r:id="rId14"/>
    <p:sldId id="267" r:id="rId15"/>
    <p:sldId id="298" r:id="rId16"/>
    <p:sldId id="319" r:id="rId17"/>
    <p:sldId id="313" r:id="rId18"/>
    <p:sldId id="297" r:id="rId19"/>
    <p:sldId id="268" r:id="rId20"/>
    <p:sldId id="269" r:id="rId21"/>
    <p:sldId id="323" r:id="rId22"/>
    <p:sldId id="270" r:id="rId23"/>
    <p:sldId id="324" r:id="rId24"/>
    <p:sldId id="271" r:id="rId25"/>
    <p:sldId id="311" r:id="rId26"/>
    <p:sldId id="312" r:id="rId27"/>
    <p:sldId id="325" r:id="rId28"/>
    <p:sldId id="272" r:id="rId29"/>
    <p:sldId id="310" r:id="rId30"/>
    <p:sldId id="326" r:id="rId31"/>
    <p:sldId id="273" r:id="rId32"/>
    <p:sldId id="328" r:id="rId33"/>
    <p:sldId id="275" r:id="rId34"/>
    <p:sldId id="314" r:id="rId35"/>
    <p:sldId id="329" r:id="rId36"/>
    <p:sldId id="315" r:id="rId37"/>
    <p:sldId id="330" r:id="rId38"/>
    <p:sldId id="316" r:id="rId39"/>
    <p:sldId id="331" r:id="rId40"/>
    <p:sldId id="321" r:id="rId41"/>
    <p:sldId id="278" r:id="rId42"/>
    <p:sldId id="279" r:id="rId43"/>
    <p:sldId id="280" r:id="rId44"/>
    <p:sldId id="332" r:id="rId45"/>
    <p:sldId id="308" r:id="rId46"/>
    <p:sldId id="307" r:id="rId47"/>
    <p:sldId id="309" r:id="rId48"/>
    <p:sldId id="276" r:id="rId49"/>
    <p:sldId id="305" r:id="rId50"/>
    <p:sldId id="300" r:id="rId51"/>
    <p:sldId id="299" r:id="rId52"/>
    <p:sldId id="333" r:id="rId53"/>
    <p:sldId id="318" r:id="rId54"/>
    <p:sldId id="317" r:id="rId55"/>
    <p:sldId id="334" r:id="rId56"/>
    <p:sldId id="320" r:id="rId57"/>
    <p:sldId id="286" r:id="rId58"/>
    <p:sldId id="287" r:id="rId5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 Mercer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43"/>
    <p:restoredTop sz="72015"/>
  </p:normalViewPr>
  <p:slideViewPr>
    <p:cSldViewPr snapToGrid="0" snapToObjects="1">
      <p:cViewPr varScale="1">
        <p:scale>
          <a:sx n="85" d="100"/>
          <a:sy n="85" d="100"/>
        </p:scale>
        <p:origin x="1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6-10-26T03:31:25.078" idx="1">
    <p:pos x="6000" y="0"/>
    <p:text>What are the top 3 new features?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codeburst.io</a:t>
            </a:r>
            <a:r>
              <a:rPr lang="en-US" dirty="0"/>
              <a:t>/es6-tutorial-for-beginners-5f3c4e7960be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first part is just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a variable and assigning the function (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i.e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 () to it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It just says the variable is actually a function.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Then the second part is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the body part of the function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The arrow part with the curly braces defines the body part.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3878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8597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15016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new this scope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this scope with arrow functions is inherited from the context.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 regular functions, this always refers to the nearest function, while with arrow functions this problem is removed, and you won't need to write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var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that = this ever again.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 i="1"/>
              <a:t>// or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(test = 1) = means that 1 will be the default value if no parameter.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sz="1900"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You could also just make a function: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let bicrement = function(test = 2) { return test + 2;}</a:t>
            </a:r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rest parameter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syntax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laat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ons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toe om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onbepaald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aantal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argumenten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vertegenwoordigen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array.</a:t>
            </a:r>
          </a:p>
          <a:p>
            <a:pPr lv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rest parameter lets you bundle elements back into an array.</a:t>
            </a:r>
            <a:endParaRPr dirty="0"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Spread operator allows you to expand an array into its individual elements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955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Transpile = little less than compiling.</a:t>
            </a:r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MDN: 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destructuring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assignment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syntax is a JavaScript expression that makes it possible to extract data from arrays or objects into distinct variables.</a:t>
            </a:r>
            <a:endParaRPr dirty="0"/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may be a variable, function, class and so forth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6587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module is a collection of small independent units (components) that we can reuse in our application.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3965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export compare to public in Java 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http://2ality.com/2014/09/es6-modules-final.html</a:t>
            </a:r>
          </a:p>
        </p:txBody>
      </p:sp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verything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that can be exported by the </a:t>
            </a:r>
            <a:r>
              <a:rPr lang="en-US" i="1" dirty="0">
                <a:effectLst/>
              </a:rPr>
              <a:t>export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statement is a component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387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`Wat zijn de voordelen van typescript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62C99B02-DBAA-4F03-954B-2F74ED1216A4}" type="slidenum">
              <a:rPr lang="nl-NL" smtClean="0"/>
              <a:pPr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072275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=WZQc7RUAg18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Hoisting: is make a variable available everywhere within a function.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err="1"/>
              <a:t>const</a:t>
            </a:r>
            <a:r>
              <a:rPr lang="en-US" dirty="0"/>
              <a:t>: variable can’t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let: variable can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‘</a:t>
            </a:r>
            <a:r>
              <a:rPr lang="nl-NL" dirty="0" err="1"/>
              <a:t>const</a:t>
            </a:r>
            <a:r>
              <a:rPr lang="nl-NL" dirty="0"/>
              <a:t>’ </a:t>
            </a:r>
            <a:r>
              <a:rPr lang="nl-NL" dirty="0" err="1"/>
              <a:t>works</a:t>
            </a:r>
            <a:r>
              <a:rPr lang="nl-NL" dirty="0"/>
              <a:t> </a:t>
            </a:r>
            <a:r>
              <a:rPr lang="nl-NL" dirty="0" err="1"/>
              <a:t>only</a:t>
            </a:r>
            <a:r>
              <a:rPr lang="nl-NL" dirty="0"/>
              <a:t> </a:t>
            </a:r>
            <a:r>
              <a:rPr lang="nl-NL" dirty="0" err="1"/>
              <a:t>one</a:t>
            </a:r>
            <a:r>
              <a:rPr lang="nl-NL" dirty="0"/>
              <a:t> level </a:t>
            </a:r>
            <a:r>
              <a:rPr lang="nl-NL" dirty="0" err="1"/>
              <a:t>deep</a:t>
            </a:r>
            <a:r>
              <a:rPr lang="nl-NL" dirty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Object.freeze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 lang="nl-NL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nl-NL" b="1" dirty="0" err="1">
                <a:effectLst/>
              </a:rPr>
              <a:t>Object.freeze</a:t>
            </a:r>
            <a:r>
              <a:rPr lang="nl-NL" b="1" dirty="0">
                <a:effectLst/>
              </a:rPr>
              <a:t>()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freezes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object: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that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added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removed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their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enumerability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configurability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writability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prototype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 The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returns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object.</a:t>
            </a:r>
            <a:endParaRPr dirty="0"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Object.freeze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 lang="nl-NL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nl-NL" b="1" dirty="0" err="1">
                <a:effectLst/>
              </a:rPr>
              <a:t>Object.freeze</a:t>
            </a:r>
            <a:r>
              <a:rPr lang="nl-NL" b="1" dirty="0">
                <a:effectLst/>
              </a:rPr>
              <a:t>()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freezes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object: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that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added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removed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their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enumerability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configurability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writability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prototype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 The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returns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object.</a:t>
            </a:r>
            <a:endParaRPr lang="nl-N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500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2232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5F65C51-E4BF-4FAD-97FA-C994B8CE38B5}" type="datetimeFigureOut">
              <a:rPr lang="nl-NL" smtClean="0"/>
              <a:t>18-04-19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2535-7D18-48BC-B575-5B15048F0B6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450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pic" idx="2"/>
          </p:nvPr>
        </p:nvSpPr>
        <p:spPr>
          <a:xfrm>
            <a:off x="1138535" y="348257"/>
            <a:ext cx="6861000" cy="31143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892968" y="3542853"/>
            <a:ext cx="7358100" cy="750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892968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pic" idx="2"/>
          </p:nvPr>
        </p:nvSpPr>
        <p:spPr>
          <a:xfrm>
            <a:off x="4723804" y="336929"/>
            <a:ext cx="3744600" cy="4333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69726" y="334863"/>
            <a:ext cx="3750600" cy="2103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69726" y="2511474"/>
            <a:ext cx="3750600" cy="21699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pic" idx="2"/>
          </p:nvPr>
        </p:nvSpPr>
        <p:spPr>
          <a:xfrm>
            <a:off x="4723804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15900" marR="0" lvl="0" indent="-1270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44500" marR="0" lvl="1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00100" marR="0" lvl="2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079500" marR="0" lvl="3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371600" marR="0" lvl="4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4732734" y="2618630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4732734" y="334863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669726" y="334863"/>
            <a:ext cx="3750600" cy="4339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892968" y="3355330"/>
            <a:ext cx="7358100" cy="247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15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892968" y="2250281"/>
            <a:ext cx="7358100" cy="361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es6-features.org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ECMAScript 6 .. 9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 Next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52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Shape 113"/>
          <p:cNvSpPr/>
          <p:nvPr/>
        </p:nvSpPr>
        <p:spPr>
          <a:xfrm>
            <a:off x="583080" y="1061516"/>
            <a:ext cx="7977900" cy="3147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2300" b="0" i="0" u="none" strike="noStrike" cap="none" dirty="0">
              <a:solidFill>
                <a:srgbClr val="F8F8F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"x"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"something else"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4" indent="584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Uncaught </a:t>
            </a:r>
            <a:r>
              <a:rPr lang="en-US" sz="2300" b="0" i="1" u="none" strike="noStrike" cap="none" dirty="0" err="1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TypeError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</a:p>
          <a:p>
            <a:pPr marL="0" marR="0" lvl="4" indent="584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Assignment to constant variable.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Font typeface="Helvetica Neue"/>
              <a:buNone/>
            </a:pPr>
            <a:endParaRPr sz="2300" b="0" i="1" u="none" strike="noStrike" cap="none" dirty="0">
              <a:solidFill>
                <a:srgbClr val="AEAE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 sz="23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{y: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'y'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F8F8F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	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y.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'x'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this works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1280-A005-7047-A11C-85327056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109F1-5F7C-714F-B901-F770F80D3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29CCE4-128C-4243-B3C0-307BE0AA6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350" y="374650"/>
            <a:ext cx="58293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81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MDN:  Let </a:t>
            </a:r>
          </a:p>
          <a:p>
            <a:r>
              <a:rPr lang="en-US" dirty="0"/>
              <a:t>MDN:  </a:t>
            </a:r>
            <a:r>
              <a:rPr lang="en-US" dirty="0" err="1"/>
              <a:t>Const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557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lambda’s, anonymous inner classes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669726" y="1268886"/>
            <a:ext cx="7466109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FF0000"/>
                </a:solidFill>
              </a:rPr>
              <a:t>// Old Syntax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foo =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foo()  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669726" y="2976540"/>
            <a:ext cx="7248315" cy="1812174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92D050"/>
                </a:solidFill>
              </a:rPr>
              <a:t>// New Syntax</a:t>
            </a:r>
          </a:p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foo = </a:t>
            </a:r>
            <a:r>
              <a:rPr lang="en-US" sz="2400" b="1" dirty="0">
                <a:solidFill>
                  <a:srgbClr val="92D050"/>
                </a:solidFill>
              </a:rPr>
              <a:t>() =&gt;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4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 syntax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5" y="1753013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There are two parts of the syntax.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400" dirty="0" err="1">
                <a:solidFill>
                  <a:srgbClr val="FFC000"/>
                </a:solidFill>
              </a:rPr>
              <a:t>const</a:t>
            </a:r>
            <a:r>
              <a:rPr lang="en-US" sz="2400" dirty="0">
                <a:solidFill>
                  <a:srgbClr val="FFC000"/>
                </a:solidFill>
              </a:rPr>
              <a:t> </a:t>
            </a:r>
            <a:r>
              <a:rPr lang="en-US" sz="2400" dirty="0" err="1">
                <a:solidFill>
                  <a:srgbClr val="FFC000"/>
                </a:solidFill>
              </a:rPr>
              <a:t>newOne</a:t>
            </a:r>
            <a:r>
              <a:rPr lang="en-US" sz="2400" dirty="0">
                <a:solidFill>
                  <a:srgbClr val="FFC000"/>
                </a:solidFill>
              </a:rPr>
              <a:t> = ()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2.  </a:t>
            </a:r>
            <a:r>
              <a:rPr lang="en-US" sz="2400" dirty="0">
                <a:solidFill>
                  <a:srgbClr val="FFFF00"/>
                </a:solidFill>
              </a:rPr>
              <a:t>=&gt; {}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18684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4CD4-1D4C-9844-AD62-374E88812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726" y="227742"/>
            <a:ext cx="7804500" cy="11385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8AA9C-2586-A445-A289-519C047F64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78FDD-2FC2-B94D-9A48-B89A32F48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676" y="875937"/>
            <a:ext cx="4546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045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Normal functions</a:t>
            </a:r>
          </a:p>
        </p:txBody>
      </p:sp>
      <p:sp>
        <p:nvSpPr>
          <p:cNvPr id="127" name="Shape 127"/>
          <p:cNvSpPr/>
          <p:nvPr/>
        </p:nvSpPr>
        <p:spPr>
          <a:xfrm>
            <a:off x="404844" y="2205874"/>
            <a:ext cx="8993988" cy="10179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>
              <a:buClr>
                <a:srgbClr val="F8F8F8"/>
              </a:buClr>
              <a:buSzPct val="25000"/>
            </a:pPr>
            <a:r>
              <a:rPr lang="en-US" sz="1600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evens = {2,4,6,8,10}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16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odds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pairs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even: v, odd: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(v,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</p:txBody>
      </p:sp>
    </p:spTree>
    <p:extLst>
      <p:ext uri="{BB962C8B-B14F-4D97-AF65-F5344CB8AC3E}">
        <p14:creationId xmlns:p14="http://schemas.microsoft.com/office/powerpoint/2010/main" val="35094918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3" y="1000369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vens = {2,4,6,8,10}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({ even: v, odd: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}))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((v,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;})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6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Instead of:</a:t>
            </a:r>
          </a:p>
        </p:txBody>
      </p:sp>
      <p:sp>
        <p:nvSpPr>
          <p:cNvPr id="127" name="Shape 127"/>
          <p:cNvSpPr/>
          <p:nvPr/>
        </p:nvSpPr>
        <p:spPr>
          <a:xfrm>
            <a:off x="150012" y="3315146"/>
            <a:ext cx="8993988" cy="10179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even: v, odd: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(v,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</p:txBody>
      </p:sp>
    </p:spTree>
    <p:extLst>
      <p:ext uri="{BB962C8B-B14F-4D97-AF65-F5344CB8AC3E}">
        <p14:creationId xmlns:p14="http://schemas.microsoft.com/office/powerpoint/2010/main" val="685326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 the same as Java 8 lambda’s 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Except for: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 is not bound to interface implementation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head is    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-&gt;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instead of   </a:t>
            </a:r>
            <a:r>
              <a:rPr lang="en-US" sz="2400" b="0" i="0" u="none" strike="noStrike" cap="none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=&gt;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ECMAScript is the standard upon which JS is based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 Next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Adds significant new syntax constructs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Browser support is not complete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be 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transpiled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back to ES5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9" name="Shape 139"/>
          <p:cNvSpPr/>
          <p:nvPr/>
        </p:nvSpPr>
        <p:spPr>
          <a:xfrm>
            <a:off x="1835963" y="1819623"/>
            <a:ext cx="7804500" cy="2223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9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.age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900" b="0" i="0" u="none" strike="noStrike" cap="none" dirty="0" err="1">
                <a:solidFill>
                  <a:srgbClr val="DAD085"/>
                </a:solidFill>
                <a:latin typeface="Consolas"/>
                <a:ea typeface="Consolas"/>
                <a:cs typeface="Consolas"/>
                <a:sym typeface="Consolas"/>
              </a:rPr>
              <a:t>setInterval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(()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900" b="0" i="0" u="none" strike="noStrike" cap="none" dirty="0" err="1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this.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++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|this| properly refers to the person object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},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lang="nl-NL"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400" b="1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p </a:t>
            </a:r>
            <a:r>
              <a:rPr lang="en-US" sz="2400" b="1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Arrow functions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537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 parameter values</a:t>
            </a:r>
          </a:p>
        </p:txBody>
      </p:sp>
      <p:sp>
        <p:nvSpPr>
          <p:cNvPr id="145" name="Shape 145"/>
          <p:cNvSpPr/>
          <p:nvPr/>
        </p:nvSpPr>
        <p:spPr>
          <a:xfrm>
            <a:off x="1874769" y="1816891"/>
            <a:ext cx="76203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increment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(test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test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9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      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increment();         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undefined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Default </a:t>
            </a:r>
            <a:r>
              <a:rPr lang="en-US" b="1" dirty="0" err="1">
                <a:solidFill>
                  <a:srgbClr val="FFC000"/>
                </a:solidFill>
              </a:rPr>
              <a:t>parm</a:t>
            </a:r>
            <a:r>
              <a:rPr lang="en-US" b="1" dirty="0">
                <a:solidFill>
                  <a:srgbClr val="FFC000"/>
                </a:solidFill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071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79513" y="133945"/>
            <a:ext cx="9064487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/>
            <a:r>
              <a:rPr lang="en-US" sz="4000" b="1" dirty="0"/>
              <a:t>Rest parameters</a:t>
            </a:r>
            <a:endParaRPr lang="en-US" sz="40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1868381" y="1841750"/>
            <a:ext cx="6832800" cy="1460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foo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(x, y,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...a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length</a:t>
            </a:r>
            <a:endParaRPr lang="en-US" sz="2300" b="0" i="0" u="none" strike="noStrike" cap="none" dirty="0">
              <a:solidFill>
                <a:srgbClr val="CF6A4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foo(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"hello"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===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</a:p>
        </p:txBody>
      </p:sp>
      <p:sp>
        <p:nvSpPr>
          <p:cNvPr id="152" name="Shape 152"/>
          <p:cNvSpPr/>
          <p:nvPr/>
        </p:nvSpPr>
        <p:spPr>
          <a:xfrm>
            <a:off x="669726" y="3583037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8698-D3A7-2847-B86E-4230669C5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/>
              <a:t>Spread operator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6ACBF-4DB3-AB42-8B31-810300A60E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706C1A-F39F-C54A-84E6-991E4C7B9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676" y="1272445"/>
            <a:ext cx="40386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128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0DE9F-B284-D447-9223-CA61DE6D0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33528-ED0B-7C48-91BB-F68DB83FD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B06AA8-175B-4446-8EDD-4E1B9A15D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450850"/>
            <a:ext cx="63627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Spread operator </a:t>
            </a:r>
          </a:p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and Rest </a:t>
            </a:r>
            <a:r>
              <a:rPr lang="en-US" b="1" dirty="0" err="1">
                <a:solidFill>
                  <a:srgbClr val="FFC000"/>
                </a:solidFill>
              </a:rPr>
              <a:t>parm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317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4000" b="1" dirty="0"/>
              <a:t>Template literals</a:t>
            </a:r>
            <a:br>
              <a:rPr lang="en-US" sz="3200" b="1" dirty="0"/>
            </a:br>
            <a:endParaRPr lang="en-US" sz="32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1995588" y="1727225"/>
            <a:ext cx="76368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testing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Wingdings" pitchFamily="2" charset="2"/>
              </a:rPr>
              <a:t> Backticks!</a:t>
            </a:r>
            <a:endParaRPr lang="en-US" sz="2300" b="0" i="0" u="none" strike="noStrike" cap="none" dirty="0">
              <a:solidFill>
                <a:schemeClr val="tx1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y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hello world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{x}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instead of: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“testing” + 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3A65-879B-BC4A-A8BC-6083B6141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Template literals</a:t>
            </a:r>
            <a:endParaRPr lang="en-US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FF805-7ED1-604A-A89F-7C0D9162C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FFB54-8613-2C45-85BA-0DF597A47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926" y="1935843"/>
            <a:ext cx="32004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99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rgbClr val="FFC000"/>
                </a:solidFill>
              </a:rPr>
              <a:t>ES6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  <a:highlight>
                  <a:srgbClr val="800000"/>
                </a:highlight>
              </a:rPr>
              <a:t>ES6</a:t>
            </a:r>
            <a:r>
              <a:rPr lang="en-US" dirty="0"/>
              <a:t> superset of </a:t>
            </a: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ES5</a:t>
            </a:r>
            <a:r>
              <a:rPr lang="en-US" dirty="0"/>
              <a:t> </a:t>
            </a:r>
          </a:p>
          <a:p>
            <a:r>
              <a:rPr lang="nl-NL" dirty="0" err="1"/>
              <a:t>Transpile</a:t>
            </a:r>
            <a:r>
              <a:rPr lang="nl-NL" dirty="0"/>
              <a:t> ES6 </a:t>
            </a:r>
            <a:r>
              <a:rPr lang="nl-NL" dirty="0" err="1"/>
              <a:t>to</a:t>
            </a:r>
            <a:r>
              <a:rPr lang="nl-NL" dirty="0"/>
              <a:t> ES5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57D7-99BD-4FC5-A766-83C779BE743A}" type="slidenum">
              <a:rPr lang="nl-NL" smtClean="0"/>
              <a:pPr/>
              <a:t>3</a:t>
            </a:fld>
            <a:endParaRPr lang="nl-NL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39" y="997564"/>
            <a:ext cx="3118733" cy="340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8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Template literals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826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Enhanced Object properties</a:t>
            </a:r>
          </a:p>
        </p:txBody>
      </p:sp>
      <p:sp>
        <p:nvSpPr>
          <p:cNvPr id="164" name="Shape 164"/>
          <p:cNvSpPr/>
          <p:nvPr/>
        </p:nvSpPr>
        <p:spPr>
          <a:xfrm>
            <a:off x="2077023" y="1741288"/>
            <a:ext cx="5402299" cy="1660799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y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x, y 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6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6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is equivalent to: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x: x, y: y };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Enhanced object properties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284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8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Destructuring</a:t>
            </a:r>
            <a:r>
              <a:rPr lang="en-US" sz="48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Assignment</a:t>
            </a:r>
          </a:p>
        </p:txBody>
      </p:sp>
      <p:sp>
        <p:nvSpPr>
          <p:cNvPr id="176" name="Shape 176"/>
          <p:cNvSpPr/>
          <p:nvPr/>
        </p:nvSpPr>
        <p:spPr>
          <a:xfrm>
            <a:off x="1266941" y="1560462"/>
            <a:ext cx="7088783" cy="315342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endParaRPr lang="en-US" sz="2300" b="0" i="1" u="none" strike="noStrike" cap="none" dirty="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5C2EA-900F-E343-9A61-6309C6E0F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26" y="1381072"/>
            <a:ext cx="5143500" cy="2921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BA1CF-3BC9-A44E-82D8-3F693DD1A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/>
              <a:t>Destructuring</a:t>
            </a:r>
            <a:r>
              <a:rPr lang="en-US" sz="4400" dirty="0"/>
              <a:t> Assignment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CFE7B-723E-9647-93EC-46666B8AFF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874ED3-4A69-AA4F-BC2F-FE3883025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550" y="2012950"/>
            <a:ext cx="41529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72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</a:t>
            </a:r>
            <a:r>
              <a:rPr lang="en-US" b="1" dirty="0" err="1">
                <a:solidFill>
                  <a:srgbClr val="FFC000"/>
                </a:solidFill>
              </a:rPr>
              <a:t>Destructuring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4635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C8729-ABE7-814F-8FC5-C5C3A903A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/>
              <a:t>Array.includes</a:t>
            </a:r>
            <a:r>
              <a:rPr lang="en-US" sz="3200" b="1" dirty="0"/>
              <a:t>()</a:t>
            </a:r>
            <a:br>
              <a:rPr lang="en-US" sz="3200" b="1" dirty="0"/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89DCD-4558-FE4C-B399-6C166CD356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272E21-FF61-2C4E-8DDE-F5C779E0E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478" y="878071"/>
            <a:ext cx="4592139" cy="388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490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Array  includes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8076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4E2F0-9761-A645-878B-2D8B99E84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 err="1"/>
              <a:t>Object.values</a:t>
            </a:r>
            <a:r>
              <a:rPr lang="en-US" b="1" dirty="0"/>
              <a:t>()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87076-34AA-DF4E-ABE7-8821E8FA4E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3FDDBA-757C-2F41-8C9B-D5F425136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977" y="1366242"/>
            <a:ext cx="4857931" cy="315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6513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Object values</a:t>
            </a:r>
          </a:p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Object entries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216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ES6 Support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1679172" y="1366242"/>
            <a:ext cx="6966064" cy="155983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http://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kangax.github.io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-table/es6/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44" y="2637365"/>
            <a:ext cx="3724101" cy="2086206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7FB0C-0563-114D-B3EE-D085A03CA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3600" b="1" dirty="0"/>
            </a:br>
            <a:r>
              <a:rPr lang="en-US" sz="3600" b="1" dirty="0" err="1"/>
              <a:t>for..in</a:t>
            </a:r>
            <a:r>
              <a:rPr lang="en-US" sz="3600" b="1" dirty="0"/>
              <a:t> versus </a:t>
            </a:r>
            <a:r>
              <a:rPr lang="en-US" sz="3600" b="1" dirty="0" err="1"/>
              <a:t>for..of</a:t>
            </a:r>
            <a:r>
              <a:rPr lang="en-US" sz="3600" b="1" dirty="0"/>
              <a:t> Loops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B2058-82C4-0849-9739-0F0C7E4478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/>
              <a:t>Read:   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https://</a:t>
            </a:r>
            <a:r>
              <a:rPr lang="en-US" b="1" dirty="0" err="1">
                <a:solidFill>
                  <a:schemeClr val="tx1"/>
                </a:solidFill>
                <a:highlight>
                  <a:srgbClr val="FFFF00"/>
                </a:highlight>
              </a:rPr>
              <a:t>bitsofco.de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/for-in-vs-for-of</a:t>
            </a:r>
            <a:r>
              <a:rPr lang="en-US" b="1" dirty="0">
                <a:highlight>
                  <a:srgbClr val="FFFF00"/>
                </a:highlight>
              </a:rPr>
              <a:t>/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1965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194" name="Shape 194"/>
          <p:cNvSpPr/>
          <p:nvPr/>
        </p:nvSpPr>
        <p:spPr>
          <a:xfrm>
            <a:off x="1547708" y="1272445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x, y)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id;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size ()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square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Shape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'test-id'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669726" y="212322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0" name="Shape 200"/>
          <p:cNvSpPr/>
          <p:nvPr/>
        </p:nvSpPr>
        <p:spPr>
          <a:xfrm>
            <a:off x="1735542" y="1650416"/>
            <a:ext cx="8368200" cy="2022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3E87E3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length, length);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8964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US" sz="2300" b="0" i="0" u="none" strike="noStrike" cap="none" dirty="0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6" name="Shape 206"/>
          <p:cNvSpPr/>
          <p:nvPr/>
        </p:nvSpPr>
        <p:spPr>
          <a:xfrm>
            <a:off x="1672240" y="1519525"/>
            <a:ext cx="8488200" cy="2866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x, x);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>
                <a:solidFill>
                  <a:srgbClr val="3E87E3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calcSize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-US" sz="2300" b="0" i="0" u="none" strike="noStrike" cap="none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length * length;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sng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calcSize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Classes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7528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4963-9A6F-B445-9E0B-5F8E2372B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599A8F-C4DC-5742-BFA0-2EF3BB13E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253" y="1272445"/>
            <a:ext cx="4779445" cy="343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032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3DF1B-2897-F94D-A935-7A587EA34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F3AB2-0031-9442-BDFC-7AC78F2FA4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6DFA8-8A28-AF49-9081-66C30D037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476" y="1366242"/>
            <a:ext cx="52070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097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6274-D540-E84A-A301-64741740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/>
              <a:t>What’s the purpose?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775C0-ED9C-AF41-B093-DDA12EE4A8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Encapsulate </a:t>
            </a:r>
            <a:r>
              <a:rPr lang="en-US" dirty="0" err="1"/>
              <a:t>behaviour</a:t>
            </a:r>
            <a:endParaRPr lang="en-US" dirty="0"/>
          </a:p>
          <a:p>
            <a:r>
              <a:rPr lang="en-US" dirty="0"/>
              <a:t>Easy to work with</a:t>
            </a:r>
          </a:p>
          <a:p>
            <a:r>
              <a:rPr lang="en-US" dirty="0"/>
              <a:t>Easy to maintain</a:t>
            </a:r>
          </a:p>
          <a:p>
            <a:r>
              <a:rPr lang="en-US" dirty="0"/>
              <a:t>Easy to scale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4004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669726" y="28132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Modules</a:t>
            </a:r>
          </a:p>
        </p:txBody>
      </p:sp>
      <p:sp>
        <p:nvSpPr>
          <p:cNvPr id="182" name="Shape 182"/>
          <p:cNvSpPr/>
          <p:nvPr/>
        </p:nvSpPr>
        <p:spPr>
          <a:xfrm>
            <a:off x="133250" y="1419825"/>
            <a:ext cx="9247500" cy="2304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module.js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 = </a:t>
            </a:r>
            <a:r>
              <a:rPr lang="en-US" sz="2400" b="1" dirty="0" err="1">
                <a:solidFill>
                  <a:schemeClr val="bg1"/>
                </a:solidFill>
              </a:rPr>
              <a:t>Math</a:t>
            </a:r>
            <a:r>
              <a:rPr lang="en-US" sz="2400" dirty="0" err="1">
                <a:solidFill>
                  <a:schemeClr val="bg1"/>
                </a:solidFill>
              </a:rPr>
              <a:t>.sqrt</a:t>
            </a:r>
            <a:r>
              <a:rPr lang="en-US" sz="2400" dirty="0">
                <a:solidFill>
                  <a:schemeClr val="bg1"/>
                </a:solidFill>
              </a:rPr>
              <a:t>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(x)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x * x; }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(x, y)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(square(x) + square(y)); } </a:t>
            </a: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program.js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import</a:t>
            </a:r>
            <a:r>
              <a:rPr lang="en-US" sz="2400" dirty="0">
                <a:solidFill>
                  <a:srgbClr val="FFC000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{ square, </a:t>
            </a:r>
            <a:r>
              <a:rPr lang="en-US" sz="2400" dirty="0" err="1">
                <a:solidFill>
                  <a:schemeClr val="bg1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 } </a:t>
            </a:r>
            <a:r>
              <a:rPr lang="en-US" sz="2400" b="1" dirty="0">
                <a:solidFill>
                  <a:schemeClr val="bg1"/>
                </a:solidFill>
              </a:rPr>
              <a:t>from</a:t>
            </a:r>
            <a:r>
              <a:rPr lang="en-US" sz="2400" dirty="0">
                <a:solidFill>
                  <a:schemeClr val="bg1"/>
                </a:solidFill>
              </a:rPr>
              <a:t> ‘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module</a:t>
            </a:r>
            <a:r>
              <a:rPr lang="en-US" sz="2400" dirty="0">
                <a:solidFill>
                  <a:schemeClr val="bg1"/>
                </a:solidFill>
              </a:rPr>
              <a:t>';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(11)); // 121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(4, 3)); // 5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776A0-6A23-E14F-9C1F-6169224C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And what can we actually export?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40386-9F6F-FE4C-83FE-8E715420BA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variable</a:t>
            </a:r>
          </a:p>
          <a:p>
            <a:r>
              <a:rPr lang="en-US" dirty="0"/>
              <a:t>An object literal</a:t>
            </a:r>
          </a:p>
          <a:p>
            <a:r>
              <a:rPr lang="en-US" dirty="0"/>
              <a:t>A class</a:t>
            </a:r>
          </a:p>
          <a:p>
            <a:r>
              <a:rPr lang="en-US" dirty="0"/>
              <a:t>A function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062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dive into it!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Map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newMap</a:t>
            </a:r>
            <a:r>
              <a:rPr lang="en-US" dirty="0"/>
              <a:t> = new </a:t>
            </a:r>
            <a:r>
              <a:rPr lang="en-US" dirty="0">
                <a:solidFill>
                  <a:srgbClr val="C00000"/>
                </a:solidFill>
              </a:rPr>
              <a:t>Map(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('name', 'John'); 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('id', 2345796);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('interest', ['</a:t>
            </a:r>
            <a:r>
              <a:rPr lang="en-US" dirty="0" err="1"/>
              <a:t>js</a:t>
            </a:r>
            <a:r>
              <a:rPr lang="en-US" dirty="0"/>
              <a:t>', 'ruby', 'python']);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('name'); </a:t>
            </a:r>
            <a:r>
              <a:rPr lang="en-US" dirty="0">
                <a:solidFill>
                  <a:srgbClr val="FFFF00"/>
                </a:solidFill>
              </a:rPr>
              <a:t>// John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('id'); </a:t>
            </a:r>
            <a:r>
              <a:rPr lang="en-US" dirty="0">
                <a:solidFill>
                  <a:srgbClr val="FFFF00"/>
                </a:solidFill>
              </a:rPr>
              <a:t>// 2345796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('interest'); </a:t>
            </a:r>
            <a:r>
              <a:rPr lang="en-US" dirty="0">
                <a:solidFill>
                  <a:srgbClr val="FFFF00"/>
                </a:solidFill>
              </a:rPr>
              <a:t>// ['</a:t>
            </a:r>
            <a:r>
              <a:rPr lang="en-US" dirty="0" err="1">
                <a:solidFill>
                  <a:srgbClr val="FFFF00"/>
                </a:solidFill>
              </a:rPr>
              <a:t>js</a:t>
            </a:r>
            <a:r>
              <a:rPr lang="en-US" dirty="0">
                <a:solidFill>
                  <a:srgbClr val="FFFF00"/>
                </a:solidFill>
              </a:rPr>
              <a:t>', 'ruby', 'python']</a:t>
            </a:r>
          </a:p>
        </p:txBody>
      </p:sp>
    </p:spTree>
    <p:extLst>
      <p:ext uri="{BB962C8B-B14F-4D97-AF65-F5344CB8AC3E}">
        <p14:creationId xmlns:p14="http://schemas.microsoft.com/office/powerpoint/2010/main" val="12986277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set = new </a:t>
            </a:r>
            <a:r>
              <a:rPr lang="en-US" dirty="0">
                <a:solidFill>
                  <a:srgbClr val="C00000"/>
                </a:solidFill>
              </a:rPr>
              <a:t>Set(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'John');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'Andy');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(1, 'number one');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</a:t>
            </a:r>
            <a:r>
              <a:rPr lang="en-US" dirty="0" err="1"/>
              <a:t>NaN</a:t>
            </a:r>
            <a:r>
              <a:rPr lang="en-US" dirty="0"/>
              <a:t>, 'No value');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('name');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// Andy. </a:t>
            </a:r>
            <a:r>
              <a:rPr lang="en-US" sz="1800" dirty="0">
                <a:solidFill>
                  <a:srgbClr val="FF0000"/>
                </a:solidFill>
              </a:rPr>
              <a:t>Note John is replaced by Andy.</a:t>
            </a:r>
            <a:br>
              <a:rPr lang="en-US" dirty="0"/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(1); </a:t>
            </a:r>
            <a:r>
              <a:rPr lang="en-US" dirty="0">
                <a:solidFill>
                  <a:srgbClr val="FFFF00"/>
                </a:solidFill>
              </a:rPr>
              <a:t>// number one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</a:t>
            </a:r>
            <a:r>
              <a:rPr lang="en-US" dirty="0" err="1">
                <a:solidFill>
                  <a:srgbClr val="FFC000"/>
                </a:solidFill>
              </a:rPr>
              <a:t>NaN</a:t>
            </a:r>
            <a:r>
              <a:rPr lang="en-US" dirty="0">
                <a:solidFill>
                  <a:srgbClr val="FFC000"/>
                </a:solidFill>
              </a:rPr>
              <a:t>); </a:t>
            </a:r>
            <a:r>
              <a:rPr lang="en-US" dirty="0">
                <a:solidFill>
                  <a:srgbClr val="FFFF00"/>
                </a:solidFill>
              </a:rPr>
              <a:t>// No value</a:t>
            </a:r>
          </a:p>
        </p:txBody>
      </p:sp>
    </p:spTree>
    <p:extLst>
      <p:ext uri="{BB962C8B-B14F-4D97-AF65-F5344CB8AC3E}">
        <p14:creationId xmlns:p14="http://schemas.microsoft.com/office/powerpoint/2010/main" val="106656535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Map   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74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8F97C-B780-9348-837F-ABE46203D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F91D-1CF0-5F4F-8D62-D9798FBA25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6194B6-43BA-9147-B910-D4795BEA5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787" y="792478"/>
            <a:ext cx="5347230" cy="317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434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51426-E6A2-7A4A-9C6D-C71EF4A3F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D6AEC-69A3-BA41-BDFC-4E4D91D257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EF9D7-F4D2-5B44-842A-C7CEAFB74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618" y="1144438"/>
            <a:ext cx="4086717" cy="387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2678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</a:t>
            </a:r>
            <a:r>
              <a:rPr lang="en-US" b="1" dirty="0" err="1">
                <a:solidFill>
                  <a:srgbClr val="FFC000"/>
                </a:solidFill>
              </a:rPr>
              <a:t>Async</a:t>
            </a:r>
            <a:r>
              <a:rPr lang="en-US" b="1">
                <a:solidFill>
                  <a:srgbClr val="FFC000"/>
                </a:solidFill>
              </a:rPr>
              <a:t> await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929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F5A9-AB3C-214B-BB3F-C19716864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907DA-FE55-9A44-BAEF-22755B641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sz="4000" b="1" dirty="0">
                <a:solidFill>
                  <a:srgbClr val="FF0000"/>
                </a:solidFill>
                <a:highlight>
                  <a:srgbClr val="FFFF00"/>
                </a:highlight>
              </a:rPr>
              <a:t>http://es6katas.org/</a:t>
            </a:r>
          </a:p>
        </p:txBody>
      </p:sp>
    </p:spTree>
    <p:extLst>
      <p:ext uri="{BB962C8B-B14F-4D97-AF65-F5344CB8AC3E}">
        <p14:creationId xmlns:p14="http://schemas.microsoft.com/office/powerpoint/2010/main" val="152830409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many many more things</a:t>
            </a:r>
          </a:p>
        </p:txBody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Symbols, generators, Weak Link datasets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extensions on built-ins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 more about this, scan this page: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sng" strike="noStrike" cap="none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http://es6-features.org/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800" dirty="0" err="1"/>
              <a:t>Opdracht</a:t>
            </a:r>
            <a:r>
              <a:rPr lang="en-US" sz="48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ES6 + Angular</a:t>
            </a:r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 indent="-292100">
              <a:spcBef>
                <a:spcPts val="0"/>
              </a:spcBef>
            </a:pPr>
            <a:r>
              <a:rPr lang="en-US" dirty="0">
                <a:solidFill>
                  <a:srgbClr val="92D050"/>
                </a:solidFill>
              </a:rPr>
              <a:t>https://</a:t>
            </a:r>
            <a:r>
              <a:rPr lang="en-US" dirty="0" err="1">
                <a:solidFill>
                  <a:srgbClr val="92D050"/>
                </a:solidFill>
              </a:rPr>
              <a:t>www.sitepoint.com</a:t>
            </a:r>
            <a:r>
              <a:rPr lang="en-US" dirty="0">
                <a:solidFill>
                  <a:srgbClr val="92D050"/>
                </a:solidFill>
              </a:rPr>
              <a:t>/angular-2-tutorial/</a:t>
            </a:r>
            <a:endParaRPr lang="en-US" sz="2400" b="0" i="1" u="none" strike="noStrike" cap="none" dirty="0">
              <a:solidFill>
                <a:srgbClr val="FFFF00"/>
              </a:solidFill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need for “var” anymore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Block scoped instead of function scoped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FC281-EC5E-5A4D-8E64-E425B1A4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43276-26E2-6E45-B83F-C35F7D17EC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FFDC30-1437-8E4B-95A9-7258F1B0F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50" y="12700"/>
            <a:ext cx="88265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59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D6288-A0E2-1547-8A98-7A9C197C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F86C7-ED69-5745-92CA-3AEC4D585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FBD440-4BDC-4245-A457-836BCE331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" y="444500"/>
            <a:ext cx="86741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54146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2028</TotalTime>
  <Words>1229</Words>
  <Application>Microsoft Macintosh PowerPoint</Application>
  <PresentationFormat>On-screen Show (16:9)</PresentationFormat>
  <Paragraphs>244</Paragraphs>
  <Slides>58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3" baseType="lpstr">
      <vt:lpstr>Arial</vt:lpstr>
      <vt:lpstr>Consolas</vt:lpstr>
      <vt:lpstr>Helvetica Neue</vt:lpstr>
      <vt:lpstr>Wingdings</vt:lpstr>
      <vt:lpstr>Black</vt:lpstr>
      <vt:lpstr>ECMAScript 6 .. 9</vt:lpstr>
      <vt:lpstr>Overview</vt:lpstr>
      <vt:lpstr>ES6</vt:lpstr>
      <vt:lpstr>ES6 Support</vt:lpstr>
      <vt:lpstr>Let’s dive into it!</vt:lpstr>
      <vt:lpstr>Variables</vt:lpstr>
      <vt:lpstr>Variables</vt:lpstr>
      <vt:lpstr>PowerPoint Presentation</vt:lpstr>
      <vt:lpstr>PowerPoint Presentation</vt:lpstr>
      <vt:lpstr>PowerPoint Presentation</vt:lpstr>
      <vt:lpstr>PowerPoint Presentation</vt:lpstr>
      <vt:lpstr>Exercise</vt:lpstr>
      <vt:lpstr>Arrow functions</vt:lpstr>
      <vt:lpstr>Arrow functions</vt:lpstr>
      <vt:lpstr>Arrow functions syntax</vt:lpstr>
      <vt:lpstr>PowerPoint Presentation</vt:lpstr>
      <vt:lpstr>Normal functions</vt:lpstr>
      <vt:lpstr>Arrow functions</vt:lpstr>
      <vt:lpstr>Arrow functions</vt:lpstr>
      <vt:lpstr>Arrow functions</vt:lpstr>
      <vt:lpstr>Exercise</vt:lpstr>
      <vt:lpstr>Default parameter values</vt:lpstr>
      <vt:lpstr>Exercise</vt:lpstr>
      <vt:lpstr>Rest parameters</vt:lpstr>
      <vt:lpstr>Spread operator</vt:lpstr>
      <vt:lpstr>PowerPoint Presentation</vt:lpstr>
      <vt:lpstr>Exercise</vt:lpstr>
      <vt:lpstr>Template literals </vt:lpstr>
      <vt:lpstr>Template literals</vt:lpstr>
      <vt:lpstr>Exercise</vt:lpstr>
      <vt:lpstr>Enhanced Object properties</vt:lpstr>
      <vt:lpstr>Exercise</vt:lpstr>
      <vt:lpstr>Destructuring Assignment</vt:lpstr>
      <vt:lpstr>Destructuring Assignment</vt:lpstr>
      <vt:lpstr>Exercise</vt:lpstr>
      <vt:lpstr>Array.includes() </vt:lpstr>
      <vt:lpstr>Exercise</vt:lpstr>
      <vt:lpstr> Object.values() </vt:lpstr>
      <vt:lpstr>Exercise</vt:lpstr>
      <vt:lpstr> for..in versus for..of Loops </vt:lpstr>
      <vt:lpstr>Classes</vt:lpstr>
      <vt:lpstr>Classes</vt:lpstr>
      <vt:lpstr>Classes</vt:lpstr>
      <vt:lpstr>Exercise</vt:lpstr>
      <vt:lpstr>Component</vt:lpstr>
      <vt:lpstr>Modules</vt:lpstr>
      <vt:lpstr> What’s the purpose? </vt:lpstr>
      <vt:lpstr>Modules</vt:lpstr>
      <vt:lpstr>And what can we actually export? </vt:lpstr>
      <vt:lpstr> Map</vt:lpstr>
      <vt:lpstr>Set</vt:lpstr>
      <vt:lpstr>Exercise</vt:lpstr>
      <vt:lpstr>PowerPoint Presentation</vt:lpstr>
      <vt:lpstr>async/await</vt:lpstr>
      <vt:lpstr>Exercise</vt:lpstr>
      <vt:lpstr>Exercise</vt:lpstr>
      <vt:lpstr>And many many more things</vt:lpstr>
      <vt:lpstr>Opdracht ES6 + Angular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ECMAScript 6 node/browser</dc:title>
  <cp:lastModifiedBy>Eijgermans, Peter</cp:lastModifiedBy>
  <cp:revision>103</cp:revision>
  <dcterms:modified xsi:type="dcterms:W3CDTF">2019-04-18T13:19:49Z</dcterms:modified>
</cp:coreProperties>
</file>